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75" r:id="rId8"/>
    <p:sldId id="265" r:id="rId9"/>
    <p:sldId id="266" r:id="rId10"/>
    <p:sldId id="273" r:id="rId11"/>
    <p:sldId id="267" r:id="rId12"/>
    <p:sldId id="268" r:id="rId13"/>
    <p:sldId id="269" r:id="rId14"/>
    <p:sldId id="270" r:id="rId15"/>
    <p:sldId id="274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81C"/>
    <a:srgbClr val="FF7554"/>
    <a:srgbClr val="5C8EFB"/>
    <a:srgbClr val="DDDF08"/>
    <a:srgbClr val="59C351"/>
    <a:srgbClr val="EA272E"/>
    <a:srgbClr val="1CE471"/>
    <a:srgbClr val="17E570"/>
    <a:srgbClr val="E95F06"/>
    <a:srgbClr val="EB61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582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492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851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606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85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057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114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442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1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7550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601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70954ec98c778896f9e3629a" descr="{&quot;HashCode&quot;:891313737,&quot;Placement&quot;:&quot;Footer&quot;,&quot;Top&quot;:519.343,&quot;Left&quot;:264.723541}">
            <a:extLst>
              <a:ext uri="{FF2B5EF4-FFF2-40B4-BE49-F238E27FC236}">
                <a16:creationId xmlns:a16="http://schemas.microsoft.com/office/drawing/2014/main" id="{1D1673D5-C063-4B5E-A62A-2320A4F117C8}"/>
              </a:ext>
            </a:extLst>
          </p:cNvPr>
          <p:cNvSpPr txBox="1"/>
          <p:nvPr userDrawn="1"/>
        </p:nvSpPr>
        <p:spPr>
          <a:xfrm>
            <a:off x="3361989" y="6595656"/>
            <a:ext cx="2420021" cy="262344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Uso Interno</a:t>
            </a:r>
          </a:p>
        </p:txBody>
      </p:sp>
    </p:spTree>
    <p:extLst>
      <p:ext uri="{BB962C8B-B14F-4D97-AF65-F5344CB8AC3E}">
        <p14:creationId xmlns:p14="http://schemas.microsoft.com/office/powerpoint/2010/main" val="82547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Gescola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Jorge</a:t>
            </a:r>
          </a:p>
          <a:p>
            <a:r>
              <a:rPr lang="pt-BR" dirty="0"/>
              <a:t>Lucas</a:t>
            </a:r>
          </a:p>
          <a:p>
            <a:r>
              <a:rPr lang="pt-BR" dirty="0"/>
              <a:t>Pedro</a:t>
            </a:r>
          </a:p>
          <a:p>
            <a:r>
              <a:rPr lang="pt-BR" dirty="0"/>
              <a:t>Rodrigo</a:t>
            </a:r>
          </a:p>
        </p:txBody>
      </p:sp>
      <p:pic>
        <p:nvPicPr>
          <p:cNvPr id="1026" name="Picture 2" descr="C:\Users\631220025\Downloads\Gescola\assets\img\login-bg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034" b="-1667"/>
          <a:stretch/>
        </p:blipFill>
        <p:spPr bwMode="auto">
          <a:xfrm>
            <a:off x="0" y="0"/>
            <a:ext cx="9144000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95536" y="4365104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 err="1">
                <a:ln>
                  <a:solidFill>
                    <a:srgbClr val="501FA6"/>
                  </a:solidFill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G</a:t>
            </a:r>
            <a:r>
              <a:rPr lang="pt-BR" sz="7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Escola</a:t>
            </a:r>
            <a:endParaRPr lang="pt-BR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77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0" y="0"/>
            <a:ext cx="9214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86" y="0"/>
            <a:ext cx="9169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0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" y="-17491"/>
            <a:ext cx="9162553" cy="6875491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231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10700" b="1" dirty="0">
                <a:solidFill>
                  <a:srgbClr val="DDDF0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A</a:t>
            </a:r>
            <a:r>
              <a:rPr lang="pt-BR" sz="10700" b="1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spectos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egoe Print" panose="02000600000000000000" pitchFamily="2" charset="0"/>
              </a:rPr>
              <a:t> </a:t>
            </a:r>
            <a:br>
              <a:rPr lang="pt-BR" dirty="0">
                <a:latin typeface="Segoe Print" panose="02000600000000000000" pitchFamily="2" charset="0"/>
              </a:rPr>
            </a:br>
            <a:r>
              <a:rPr lang="pt-BR" sz="5300" b="1" dirty="0">
                <a:effectLst>
                  <a:glow rad="228600">
                    <a:schemeClr val="accent4">
                      <a:lumMod val="20000"/>
                      <a:lumOff val="80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positivos</a:t>
            </a:r>
          </a:p>
        </p:txBody>
      </p:sp>
    </p:spTree>
    <p:extLst>
      <p:ext uri="{BB962C8B-B14F-4D97-AF65-F5344CB8AC3E}">
        <p14:creationId xmlns:p14="http://schemas.microsoft.com/office/powerpoint/2010/main" val="2528776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" y="-32300"/>
            <a:ext cx="9144000" cy="698969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67205" y="1360621"/>
            <a:ext cx="6408712" cy="4104456"/>
          </a:xfrm>
        </p:spPr>
        <p:txBody>
          <a:bodyPr>
            <a:normAutofit/>
          </a:bodyPr>
          <a:lstStyle/>
          <a:p>
            <a:r>
              <a:rPr lang="pt-BR" sz="8800" b="1" dirty="0">
                <a:ln>
                  <a:solidFill>
                    <a:srgbClr val="C00000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Aspectos</a:t>
            </a:r>
            <a:br>
              <a:rPr lang="pt-BR" b="1" dirty="0">
                <a:ln>
                  <a:solidFill>
                    <a:srgbClr val="C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</a:br>
            <a:r>
              <a:rPr lang="pt-BR" sz="5400" b="1" dirty="0">
                <a:ln>
                  <a:solidFill>
                    <a:srgbClr val="C00000"/>
                  </a:solidFill>
                </a:ln>
                <a:solidFill>
                  <a:srgbClr val="FF755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 </a:t>
            </a:r>
            <a:r>
              <a:rPr lang="pt-BR" sz="5400" b="1" dirty="0">
                <a:ln>
                  <a:solidFill>
                    <a:srgbClr val="C00000"/>
                  </a:solidFill>
                </a:ln>
                <a:solidFill>
                  <a:srgbClr val="FF755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a</a:t>
            </a:r>
            <a:br>
              <a:rPr lang="pt-BR" sz="5400" b="1" dirty="0">
                <a:ln>
                  <a:solidFill>
                    <a:srgbClr val="C00000"/>
                  </a:solidFill>
                </a:ln>
                <a:solidFill>
                  <a:srgbClr val="FF755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</a:br>
            <a:r>
              <a:rPr lang="pt-BR" sz="5400" b="1" dirty="0">
                <a:ln>
                  <a:solidFill>
                    <a:srgbClr val="C00000"/>
                  </a:solidFill>
                </a:ln>
                <a:solidFill>
                  <a:srgbClr val="FF755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 melhorar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4121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71600" y="5733256"/>
            <a:ext cx="8496944" cy="1988840"/>
          </a:xfrm>
        </p:spPr>
        <p:txBody>
          <a:bodyPr>
            <a:normAutofit fontScale="90000"/>
          </a:bodyPr>
          <a:lstStyle/>
          <a:p>
            <a:r>
              <a:rPr lang="pt-BR" sz="8900" b="1" dirty="0">
                <a:solidFill>
                  <a:srgbClr val="A8A8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A</a:t>
            </a:r>
            <a:r>
              <a:rPr lang="pt-BR" sz="8900" b="1" dirty="0">
                <a:solidFill>
                  <a:srgbClr val="DDDF0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 </a:t>
            </a:r>
            <a:r>
              <a:rPr lang="pt-BR" sz="8900" b="1" dirty="0">
                <a:solidFill>
                  <a:srgbClr val="A8A81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ser feito...</a:t>
            </a:r>
            <a:br>
              <a:rPr lang="pt-BR" dirty="0">
                <a:latin typeface="Segoe Print" panose="02000600000000000000" pitchFamily="2" charset="0"/>
              </a:rPr>
            </a:br>
            <a:endParaRPr lang="pt-BR" sz="5300" b="1" dirty="0">
              <a:effectLst>
                <a:glow rad="228600">
                  <a:schemeClr val="accent4">
                    <a:lumMod val="20000"/>
                    <a:lumOff val="80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93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95536" y="5657671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Dúvidas</a:t>
            </a:r>
            <a:r>
              <a:rPr lang="pt-BR" sz="7200" dirty="0"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5057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631220025\Downloads\tes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3140968"/>
            <a:ext cx="7704856" cy="1020192"/>
          </a:xfrm>
          <a:effectLst>
            <a:reflection blurRad="6350" stA="50000" endA="300" endPos="90000" dir="5400000" sy="-100000" algn="bl" rotWithShape="0"/>
          </a:effectLst>
        </p:spPr>
        <p:txBody>
          <a:bodyPr>
            <a:noAutofit/>
          </a:bodyPr>
          <a:lstStyle/>
          <a:p>
            <a:r>
              <a:rPr lang="pt-BR" sz="6600" b="1" dirty="0">
                <a:latin typeface="Bradley Hand ITC" panose="03070402050302030203" pitchFamily="66" charset="0"/>
              </a:rPr>
              <a:t>Componentes</a:t>
            </a:r>
          </a:p>
        </p:txBody>
      </p:sp>
    </p:spTree>
    <p:extLst>
      <p:ext uri="{BB962C8B-B14F-4D97-AF65-F5344CB8AC3E}">
        <p14:creationId xmlns:p14="http://schemas.microsoft.com/office/powerpoint/2010/main" val="3052237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256"/>
            <a:ext cx="9144001" cy="6835744"/>
          </a:xfrm>
        </p:spPr>
      </p:pic>
      <p:sp>
        <p:nvSpPr>
          <p:cNvPr id="6" name="CaixaDeTexto 5"/>
          <p:cNvSpPr txBox="1"/>
          <p:nvPr/>
        </p:nvSpPr>
        <p:spPr>
          <a:xfrm>
            <a:off x="2699792" y="1268760"/>
            <a:ext cx="4368800" cy="1200329"/>
          </a:xfrm>
          <a:prstGeom prst="round1Rect">
            <a:avLst>
              <a:gd name="adj" fmla="val 886"/>
            </a:avLst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pt-BR" sz="7200" b="1" dirty="0">
                <a:solidFill>
                  <a:srgbClr val="E95F06"/>
                </a:solidFill>
                <a:latin typeface="Bradley Hand ITC" panose="03070402050302030203" pitchFamily="66" charset="0"/>
              </a:rPr>
              <a:t>B</a:t>
            </a:r>
            <a:r>
              <a:rPr lang="pt-BR" sz="7200" dirty="0">
                <a:latin typeface="Bradley Hand ITC" panose="03070402050302030203" pitchFamily="66" charset="0"/>
              </a:rPr>
              <a:t>rainstorm</a:t>
            </a:r>
          </a:p>
        </p:txBody>
      </p:sp>
    </p:spTree>
    <p:extLst>
      <p:ext uri="{BB962C8B-B14F-4D97-AF65-F5344CB8AC3E}">
        <p14:creationId xmlns:p14="http://schemas.microsoft.com/office/powerpoint/2010/main" val="1104249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631220025\Downloads\idei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1"/>
          <a:stretch/>
        </p:blipFill>
        <p:spPr bwMode="auto">
          <a:xfrm>
            <a:off x="-18380" y="0"/>
            <a:ext cx="9162380" cy="734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/>
          <p:cNvSpPr/>
          <p:nvPr/>
        </p:nvSpPr>
        <p:spPr>
          <a:xfrm>
            <a:off x="1115616" y="1268760"/>
            <a:ext cx="7056784" cy="4536504"/>
          </a:xfrm>
          <a:prstGeom prst="ellipse">
            <a:avLst/>
          </a:prstGeom>
          <a:solidFill>
            <a:schemeClr val="l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336924"/>
            <a:ext cx="9036496" cy="2244204"/>
          </a:xfrm>
        </p:spPr>
        <p:txBody>
          <a:bodyPr>
            <a:noAutofit/>
          </a:bodyPr>
          <a:lstStyle/>
          <a:p>
            <a:r>
              <a:rPr lang="pt-BR" sz="9600" b="1" dirty="0">
                <a:latin typeface="Cooper Black" panose="0208090404030B020404" pitchFamily="18" charset="0"/>
              </a:rPr>
              <a:t>Ideia</a:t>
            </a:r>
            <a:r>
              <a:rPr lang="pt-BR" sz="9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6280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3"/>
          <a:stretch/>
        </p:blipFill>
        <p:spPr>
          <a:xfrm>
            <a:off x="8452" y="-29804"/>
            <a:ext cx="9135548" cy="689001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EA272E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Project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  <a:t> </a:t>
            </a:r>
            <a:r>
              <a:rPr lang="pt-BR" b="1" dirty="0" err="1">
                <a:solidFill>
                  <a:srgbClr val="5C8EFB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Model</a:t>
            </a:r>
            <a:r>
              <a:rPr lang="pt-BR" b="1" dirty="0">
                <a:solidFill>
                  <a:srgbClr val="5C8EFB"/>
                </a:solidFill>
                <a:latin typeface="Bradley Hand ITC" panose="03070402050302030203" pitchFamily="66" charset="0"/>
              </a:rPr>
              <a:t> </a:t>
            </a:r>
            <a:r>
              <a:rPr lang="pt-BR" b="1" dirty="0" err="1">
                <a:solidFill>
                  <a:srgbClr val="59C35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Canvas</a:t>
            </a:r>
            <a:endParaRPr lang="pt-BR" b="1" dirty="0">
              <a:solidFill>
                <a:srgbClr val="59C35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Bradley Hand ITC" panose="03070402050302030203" pitchFamily="66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8" y="1988840"/>
            <a:ext cx="8496174" cy="34563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860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3"/>
          <a:stretch/>
        </p:blipFill>
        <p:spPr>
          <a:xfrm>
            <a:off x="10722" y="-32010"/>
            <a:ext cx="9135548" cy="689001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3696" y="502643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  <a:t>O que será implementado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08238" y="1988840"/>
            <a:ext cx="7108178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Software que gerencia o diário de classe e as notas dos alunos do ensino fundamental,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cadastradando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 notas, disciplinas e presença dos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alulos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926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3"/>
          <a:stretch/>
        </p:blipFill>
        <p:spPr>
          <a:xfrm>
            <a:off x="10722" y="-32010"/>
            <a:ext cx="9135548" cy="689001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3696" y="0"/>
            <a:ext cx="8229600" cy="1143000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  <a:t>Classes utilizadas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08720"/>
            <a:ext cx="8712968" cy="5760640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Banco </a:t>
            </a:r>
            <a:r>
              <a:rPr lang="pt-BR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PDO.class</a:t>
            </a:r>
            <a:r>
              <a:rPr lang="pt-BR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 : Classe para conexão no banco de dados com tecnologia PDO.</a:t>
            </a:r>
          </a:p>
          <a:p>
            <a:r>
              <a:rPr lang="pt-BR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EventosDao.class</a:t>
            </a:r>
            <a:r>
              <a:rPr lang="pt-BR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: Classe de acesso ao banco para troca de informação para o calendário escolar.</a:t>
            </a:r>
          </a:p>
          <a:p>
            <a:r>
              <a:rPr lang="pt-BR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ProfessorDAO.class</a:t>
            </a:r>
            <a:r>
              <a:rPr lang="pt-BR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: Responsável pena conexão ao banco e todas as atividade do professor, como: cadastrar, inserir notas e </a:t>
            </a:r>
            <a:r>
              <a:rPr lang="pt-BR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consutar</a:t>
            </a:r>
            <a:r>
              <a:rPr lang="pt-BR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 dados dos alunos e etc..</a:t>
            </a:r>
          </a:p>
          <a:p>
            <a:r>
              <a:rPr lang="pt-BR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Usuário.Class</a:t>
            </a:r>
            <a:r>
              <a:rPr lang="pt-BR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: </a:t>
            </a:r>
            <a:r>
              <a:rPr lang="pt-BR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Útilizada</a:t>
            </a:r>
            <a:r>
              <a:rPr lang="pt-BR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 para consultar dados do login do usuário, como horário, ultimo login e etc...</a:t>
            </a:r>
          </a:p>
          <a:p>
            <a:r>
              <a:rPr lang="pt-BR" sz="28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UsuarioDAO.Class</a:t>
            </a:r>
            <a:r>
              <a:rPr lang="pt-BR" sz="2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: Utilizada para coletar os dados dos alunos , consultar medias , presença e etc...</a:t>
            </a:r>
          </a:p>
          <a:p>
            <a:pPr marL="0" indent="0">
              <a:buNone/>
            </a:pPr>
            <a:endParaRPr lang="pt-BR" sz="18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ITC" panose="03070402050302030203" pitchFamily="66" charset="0"/>
            </a:endParaRPr>
          </a:p>
          <a:p>
            <a:pPr marL="0" indent="0">
              <a:buNone/>
            </a:pPr>
            <a:endParaRPr lang="pt-BR" sz="18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ITC" panose="03070402050302030203" pitchFamily="66" charset="0"/>
            </a:endParaRPr>
          </a:p>
          <a:p>
            <a:pPr marL="0" indent="0">
              <a:buNone/>
            </a:pPr>
            <a:endParaRPr lang="pt-BR" sz="18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73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2536" y="137319"/>
            <a:ext cx="5576156" cy="1143000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Bradley Hand ITC" panose="03070402050302030203" pitchFamily="66" charset="0"/>
              </a:rPr>
              <a:t>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31840" y="1280319"/>
            <a:ext cx="5580620" cy="5112568"/>
          </a:xfrm>
        </p:spPr>
        <p:txBody>
          <a:bodyPr>
            <a:normAutofit fontScale="55000" lnSpcReduction="20000"/>
          </a:bodyPr>
          <a:lstStyle/>
          <a:p>
            <a:r>
              <a:rPr lang="pt-BR" sz="5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Cadastro de notas;</a:t>
            </a:r>
          </a:p>
          <a:p>
            <a:r>
              <a:rPr lang="pt-BR" sz="5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Diário de classe;</a:t>
            </a:r>
          </a:p>
          <a:p>
            <a:r>
              <a:rPr lang="pt-BR" sz="5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Central de avisos;</a:t>
            </a:r>
          </a:p>
          <a:p>
            <a:r>
              <a:rPr lang="pt-BR" sz="5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Consulta de notas;</a:t>
            </a:r>
          </a:p>
          <a:p>
            <a:r>
              <a:rPr lang="pt-BR" sz="5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Consulta do boletim;</a:t>
            </a:r>
          </a:p>
          <a:p>
            <a:r>
              <a:rPr lang="pt-BR" sz="5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Consulta de frequência;</a:t>
            </a:r>
          </a:p>
          <a:p>
            <a:r>
              <a:rPr lang="pt-BR" sz="5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Informações sobre o professor;</a:t>
            </a:r>
          </a:p>
          <a:p>
            <a:r>
              <a:rPr lang="pt-BR" sz="5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Calendário escolar;</a:t>
            </a:r>
          </a:p>
          <a:p>
            <a:r>
              <a:rPr lang="pt-BR" sz="5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Cadastro de turma e alunos;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9462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685"/>
          <a:stretch/>
        </p:blipFill>
        <p:spPr>
          <a:xfrm>
            <a:off x="0" y="0"/>
            <a:ext cx="9144001" cy="68520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854525"/>
            <a:ext cx="8229600" cy="1143000"/>
          </a:xfrm>
        </p:spPr>
        <p:txBody>
          <a:bodyPr>
            <a:noAutofit/>
          </a:bodyPr>
          <a:lstStyle/>
          <a:p>
            <a:r>
              <a:rPr lang="pt-BR" sz="9600" b="1" dirty="0">
                <a:solidFill>
                  <a:srgbClr val="FF7554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T</a:t>
            </a:r>
            <a:r>
              <a:rPr lang="pt-BR" sz="9600" b="1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ecnologias</a:t>
            </a:r>
            <a:r>
              <a:rPr lang="pt-BR" sz="96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 </a:t>
            </a:r>
            <a:r>
              <a:rPr lang="pt-BR" sz="9600" b="1" dirty="0">
                <a:ln>
                  <a:solidFill>
                    <a:srgbClr val="FFFF00"/>
                  </a:solidFill>
                </a:ln>
                <a:solidFill>
                  <a:srgbClr val="1CE47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utilizadas</a:t>
            </a:r>
          </a:p>
        </p:txBody>
      </p:sp>
    </p:spTree>
    <p:extLst>
      <p:ext uri="{BB962C8B-B14F-4D97-AF65-F5344CB8AC3E}">
        <p14:creationId xmlns:p14="http://schemas.microsoft.com/office/powerpoint/2010/main" val="1993594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196</Words>
  <Application>Microsoft Office PowerPoint</Application>
  <PresentationFormat>Apresentação na tela (4:3)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Bauhaus 93</vt:lpstr>
      <vt:lpstr>Bradley Hand ITC</vt:lpstr>
      <vt:lpstr>Calibri</vt:lpstr>
      <vt:lpstr>Cooper Black</vt:lpstr>
      <vt:lpstr>Segoe Print</vt:lpstr>
      <vt:lpstr>Tema do Office</vt:lpstr>
      <vt:lpstr>Gescola</vt:lpstr>
      <vt:lpstr>Componentes</vt:lpstr>
      <vt:lpstr>Apresentação do PowerPoint</vt:lpstr>
      <vt:lpstr>Ideia </vt:lpstr>
      <vt:lpstr>Project Model Canvas</vt:lpstr>
      <vt:lpstr>O que será implementado</vt:lpstr>
      <vt:lpstr>Classes utilizadas</vt:lpstr>
      <vt:lpstr>Funcionalidades</vt:lpstr>
      <vt:lpstr>Tecnologias utilizadas</vt:lpstr>
      <vt:lpstr>Apresentação do PowerPoint</vt:lpstr>
      <vt:lpstr>Apresentação do PowerPoint</vt:lpstr>
      <vt:lpstr>Aspectos  positivos</vt:lpstr>
      <vt:lpstr>Aspectos  a  melhorar </vt:lpstr>
      <vt:lpstr>A ser feito...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Gescola</dc:title>
  <dc:creator>Pedro Henrique Noschang</dc:creator>
  <cp:lastModifiedBy>Pedro Henrique Noschang Branco</cp:lastModifiedBy>
  <cp:revision>45</cp:revision>
  <dcterms:created xsi:type="dcterms:W3CDTF">2016-10-19T21:07:42Z</dcterms:created>
  <dcterms:modified xsi:type="dcterms:W3CDTF">2018-06-30T20:48:00Z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deea41-824f-4c3c-afd5-7afdfc16eee8_Enabled">
    <vt:lpwstr>True</vt:lpwstr>
  </property>
  <property fmtid="{D5CDD505-2E9C-101B-9397-08002B2CF9AE}" pid="3" name="MSIP_Label_99deea41-824f-4c3c-afd5-7afdfc16eee8_SiteId">
    <vt:lpwstr>3223964c-6e1f-48ba-b705-423351281a8c</vt:lpwstr>
  </property>
  <property fmtid="{D5CDD505-2E9C-101B-9397-08002B2CF9AE}" pid="4" name="MSIP_Label_99deea41-824f-4c3c-afd5-7afdfc16eee8_Ref">
    <vt:lpwstr>https://api.informationprotection.azure.com/api/3223964c-6e1f-48ba-b705-423351281a8c</vt:lpwstr>
  </property>
  <property fmtid="{D5CDD505-2E9C-101B-9397-08002B2CF9AE}" pid="5" name="MSIP_Label_99deea41-824f-4c3c-afd5-7afdfc16eee8_SetBy">
    <vt:lpwstr>pedro_branco@sicredi.com.br</vt:lpwstr>
  </property>
  <property fmtid="{D5CDD505-2E9C-101B-9397-08002B2CF9AE}" pid="6" name="MSIP_Label_99deea41-824f-4c3c-afd5-7afdfc16eee8_SetDate">
    <vt:lpwstr>2018-06-30T17:48:00.0146387-03:00</vt:lpwstr>
  </property>
  <property fmtid="{D5CDD505-2E9C-101B-9397-08002B2CF9AE}" pid="7" name="MSIP_Label_99deea41-824f-4c3c-afd5-7afdfc16eee8_Name">
    <vt:lpwstr>Uso Interno</vt:lpwstr>
  </property>
  <property fmtid="{D5CDD505-2E9C-101B-9397-08002B2CF9AE}" pid="8" name="MSIP_Label_99deea41-824f-4c3c-afd5-7afdfc16eee8_Application">
    <vt:lpwstr>Microsoft Azure Information Protection</vt:lpwstr>
  </property>
  <property fmtid="{D5CDD505-2E9C-101B-9397-08002B2CF9AE}" pid="9" name="MSIP_Label_99deea41-824f-4c3c-afd5-7afdfc16eee8_Extended_MSFT_Method">
    <vt:lpwstr>Automatic</vt:lpwstr>
  </property>
  <property fmtid="{D5CDD505-2E9C-101B-9397-08002B2CF9AE}" pid="10" name="Sensitivity">
    <vt:lpwstr>Uso Interno</vt:lpwstr>
  </property>
</Properties>
</file>